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Comfortaa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italic.fntdata"/><Relationship Id="rId12" Type="http://schemas.openxmlformats.org/officeDocument/2006/relationships/slide" Target="slides/slide6.xml"/><Relationship Id="rId34" Type="http://schemas.openxmlformats.org/officeDocument/2006/relationships/font" Target="fonts/Raleway-bold.fntdata"/><Relationship Id="rId15" Type="http://schemas.openxmlformats.org/officeDocument/2006/relationships/slide" Target="slides/slide9.xml"/><Relationship Id="rId37" Type="http://schemas.openxmlformats.org/officeDocument/2006/relationships/font" Target="fonts/Comfortaa-regular.fntdata"/><Relationship Id="rId14" Type="http://schemas.openxmlformats.org/officeDocument/2006/relationships/slide" Target="slides/slide8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Comfortaa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0a5720ed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50a5720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0a5720ed7_0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50a5720ed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0a5720ed7_0_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50a5720ed7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0a5720ed7_0_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50a5720ed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0a5720ed7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50a5720ed7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0a5720ed7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50a5720ed7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0a5720ed7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50a5720ed7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0a5720ed7_0_1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50a5720ed7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0a5720ed7_0_1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50a5720ed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0a5720ed7_0_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50a5720ed7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0a5720ed7_0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50a5720ed7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0a5720ed7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50a5720ed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0a5720ed7_0_1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50a5720ed7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0a5720ed7_0_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50a5720ed7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0a5720ed7_0_2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50a5720ed7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0a5720ed7_0_2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50a5720ed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0a5720ed7_0_2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50a5720ed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0a5720ed7_0_2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50a5720ed7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0a5720ed7_0_2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50a5720ed7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0a5720ed7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50a5720ed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0a5720ed7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50a5720ed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0a5720ed7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50a5720e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0a5720ed7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50a5720ed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0a5720ed7_0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50a5720ed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0a5720ed7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50a5720ed7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0a5720ed7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50a5720ed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Relationship Id="rId5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29.jpg"/><Relationship Id="rId6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10" Type="http://schemas.openxmlformats.org/officeDocument/2006/relationships/image" Target="../media/image5.png"/><Relationship Id="rId9" Type="http://schemas.openxmlformats.org/officeDocument/2006/relationships/image" Target="../media/image35.png"/><Relationship Id="rId5" Type="http://schemas.openxmlformats.org/officeDocument/2006/relationships/image" Target="../media/image31.png"/><Relationship Id="rId6" Type="http://schemas.openxmlformats.org/officeDocument/2006/relationships/image" Target="../media/image34.png"/><Relationship Id="rId7" Type="http://schemas.openxmlformats.org/officeDocument/2006/relationships/image" Target="../media/image24.png"/><Relationship Id="rId8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Relationship Id="rId4" Type="http://schemas.openxmlformats.org/officeDocument/2006/relationships/image" Target="../media/image37.png"/><Relationship Id="rId5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8.png"/><Relationship Id="rId4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Relationship Id="rId4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11" Type="http://schemas.openxmlformats.org/officeDocument/2006/relationships/image" Target="../media/image5.png"/><Relationship Id="rId10" Type="http://schemas.openxmlformats.org/officeDocument/2006/relationships/image" Target="../media/image2.png"/><Relationship Id="rId9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3430375" y="0"/>
            <a:ext cx="5713500" cy="51435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25"/>
          <p:cNvPicPr preferRelativeResize="0"/>
          <p:nvPr/>
        </p:nvPicPr>
        <p:blipFill rotWithShape="1">
          <a:blip r:embed="rId3">
            <a:alphaModFix amt="20000"/>
          </a:blip>
          <a:srcRect b="26839" l="-11987" r="55867" t="-26840"/>
          <a:stretch/>
        </p:blipFill>
        <p:spPr>
          <a:xfrm>
            <a:off x="3430375" y="0"/>
            <a:ext cx="56945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5"/>
          <p:cNvSpPr txBox="1"/>
          <p:nvPr/>
        </p:nvSpPr>
        <p:spPr>
          <a:xfrm>
            <a:off x="3848100" y="1464625"/>
            <a:ext cx="49608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u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ПЛАТФОРМА</a:t>
            </a:r>
            <a:endParaRPr b="1" i="0" sz="36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видеораспознавания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 интеллектуальными 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модулями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2" name="Google Shape;102;p25"/>
          <p:cNvSpPr txBox="1"/>
          <p:nvPr/>
        </p:nvSpPr>
        <p:spPr>
          <a:xfrm>
            <a:off x="3848100" y="4731650"/>
            <a:ext cx="19995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Санкт-Петербург, 2019</a:t>
            </a:r>
            <a:endParaRPr b="0" i="0" sz="11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3" name="Google Shape;10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7923" y="2001844"/>
            <a:ext cx="2272500" cy="7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9" name="Google Shape;199;p34"/>
          <p:cNvSpPr txBox="1"/>
          <p:nvPr/>
        </p:nvSpPr>
        <p:spPr>
          <a:xfrm>
            <a:off x="671403" y="1822938"/>
            <a:ext cx="30909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дороги и парковка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0" name="Google Shape;200;p34"/>
          <p:cNvSpPr txBox="1"/>
          <p:nvPr/>
        </p:nvSpPr>
        <p:spPr>
          <a:xfrm>
            <a:off x="4829404" y="1819137"/>
            <a:ext cx="2529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результат: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34"/>
          <p:cNvSpPr txBox="1"/>
          <p:nvPr/>
        </p:nvSpPr>
        <p:spPr>
          <a:xfrm>
            <a:off x="328503" y="2528075"/>
            <a:ext cx="4202100" cy="21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323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ыделение и классификация транспортных средств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гос. номера транспортного средства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нтеграция с существующими элементами парковки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следующих параметров: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28600" lvl="1" marL="838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AutoNum type="arabicPeriod"/>
            </a:pPr>
            <a:r>
              <a:rPr b="1"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1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корость перемещения</a:t>
            </a:r>
            <a:endParaRPr b="1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28600" lvl="1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AutoNum type="arabicPeriod"/>
            </a:pPr>
            <a:r>
              <a:rPr b="1"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1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ересечение двойной сплошной</a:t>
            </a:r>
            <a:endParaRPr b="1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28600" lvl="1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AutoNum type="arabicPeriod"/>
            </a:pPr>
            <a:r>
              <a:rPr b="1"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1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арковка в неположенном месте</a:t>
            </a:r>
            <a:endParaRPr b="1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28600" lvl="1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AutoNum type="arabicPeriod"/>
            </a:pPr>
            <a:r>
              <a:rPr b="1"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</a:t>
            </a:r>
            <a:r>
              <a:rPr b="1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зда по встречной полосе</a:t>
            </a:r>
            <a:endParaRPr b="1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28600" lvl="1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AutoNum type="arabicPeriod"/>
            </a:pPr>
            <a:r>
              <a:rPr b="1"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1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становка за стоп-линией</a:t>
            </a:r>
            <a:endParaRPr b="1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4"/>
          <p:cNvSpPr txBox="1"/>
          <p:nvPr/>
        </p:nvSpPr>
        <p:spPr>
          <a:xfrm>
            <a:off x="4571875" y="2506499"/>
            <a:ext cx="4438800" cy="24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323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онтроль локальных участков дороги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рганизация автоматической внешней                                                                                                                        и внутренней парковки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едение статистики трафика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нижение нагрузки на оператора при повышении                                                                                      контроля безопасности движения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3" name="Google Shape;20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4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5" name="Google Shape;20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5627" y="938316"/>
            <a:ext cx="1009697" cy="851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73133" y="923787"/>
            <a:ext cx="920769" cy="81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2" name="Google Shape;212;p35"/>
          <p:cNvSpPr txBox="1"/>
          <p:nvPr/>
        </p:nvSpPr>
        <p:spPr>
          <a:xfrm>
            <a:off x="989467" y="1819137"/>
            <a:ext cx="32766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магазины и ритейл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3" name="Google Shape;213;p35"/>
          <p:cNvSpPr txBox="1"/>
          <p:nvPr/>
        </p:nvSpPr>
        <p:spPr>
          <a:xfrm>
            <a:off x="502243" y="2530561"/>
            <a:ext cx="4040100" cy="21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тличие покупателей от внутреннего персонала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зон покупательского интереса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нализ заполнения витрин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нализ активности обслуживающего персонала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нтегрирование с системой безопасности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азные режимы работы при открытом или закрытом магазине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4" name="Google Shape;214;p35"/>
          <p:cNvSpPr txBox="1"/>
          <p:nvPr/>
        </p:nvSpPr>
        <p:spPr>
          <a:xfrm>
            <a:off x="4788626" y="2434174"/>
            <a:ext cx="39933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олучение статистики покупательского интереса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воевременные уведомления о необходимости                                                                                 дополнения товара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нижение расходов на охрану и менеджмент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5" name="Google Shape;21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5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205950" y="1819137"/>
            <a:ext cx="2529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результат: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9679" y="923787"/>
            <a:ext cx="920769" cy="818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96168" y="923787"/>
            <a:ext cx="883999" cy="818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6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-125" y="241393"/>
            <a:ext cx="9144000" cy="45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506" y="1141815"/>
            <a:ext cx="8888738" cy="2816234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6"/>
          <p:cNvSpPr txBox="1"/>
          <p:nvPr/>
        </p:nvSpPr>
        <p:spPr>
          <a:xfrm>
            <a:off x="1053325" y="1859163"/>
            <a:ext cx="7037100" cy="1361700"/>
          </a:xfrm>
          <a:prstGeom prst="rect">
            <a:avLst/>
          </a:prstGeom>
          <a:noFill/>
          <a:ln cap="flat" cmpd="sng" w="19050">
            <a:solidFill>
              <a:srgbClr val="314E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ru" sz="48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ФУНКЦИОНАЛ ПЛАТФОРМЫ</a:t>
            </a:r>
            <a:endParaRPr b="1" i="0" sz="4800" u="none" cap="none" strike="noStrike">
              <a:solidFill>
                <a:srgbClr val="314E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1028700" y="1375400"/>
            <a:ext cx="3648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идентификация лиц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3" name="Google Shape;233;p37"/>
          <p:cNvSpPr txBox="1"/>
          <p:nvPr/>
        </p:nvSpPr>
        <p:spPr>
          <a:xfrm>
            <a:off x="597430" y="2158350"/>
            <a:ext cx="5825100" cy="18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425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человека по базе данных фотографий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254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Применение многоуровневых систем идентификации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254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Поиск человека по фотографии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254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Отслеживание человека через сеть видеокамер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254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Интеграция с различными системами и программным обеспечением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2545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Работа в онлайн и офлайн режимах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4" name="Google Shape;23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8725" y="1623075"/>
            <a:ext cx="1743000" cy="23907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235" name="Google Shape;235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7"/>
          <p:cNvSpPr txBox="1"/>
          <p:nvPr/>
        </p:nvSpPr>
        <p:spPr>
          <a:xfrm>
            <a:off x="366430" y="31547"/>
            <a:ext cx="458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ФУНКЦИОНАЛ ПЛАТФОРМЫ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657225" y="1235134"/>
            <a:ext cx="59841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распознавание движений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3" name="Google Shape;243;p38"/>
          <p:cNvSpPr txBox="1"/>
          <p:nvPr/>
        </p:nvSpPr>
        <p:spPr>
          <a:xfrm>
            <a:off x="222875" y="2004272"/>
            <a:ext cx="6101700" cy="19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объектов в движении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тслеживание объектов при 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их 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остановке или следование за другими объектами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абота с потоками людей и автомобилей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аспределение объектов в кадре на людей, автомобили и другие предметы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подвижности и пути перемещения объекта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нализ подвижности заданного объекта для оценки эффективности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абота при низком освещении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44" name="Google Shape;2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4575" y="698700"/>
            <a:ext cx="2667025" cy="2026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24575" y="2877619"/>
            <a:ext cx="2667026" cy="2010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8"/>
          <p:cNvSpPr txBox="1"/>
          <p:nvPr/>
        </p:nvSpPr>
        <p:spPr>
          <a:xfrm>
            <a:off x="366430" y="31547"/>
            <a:ext cx="458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ФУНКЦИОНАЛ ПЛАТФОРМЫ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3" name="Google Shape;253;p39"/>
          <p:cNvSpPr txBox="1"/>
          <p:nvPr/>
        </p:nvSpPr>
        <p:spPr>
          <a:xfrm>
            <a:off x="1095375" y="1242875"/>
            <a:ext cx="5765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контроль периметра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4" name="Google Shape;254;p39"/>
          <p:cNvSpPr txBox="1"/>
          <p:nvPr/>
        </p:nvSpPr>
        <p:spPr>
          <a:xfrm>
            <a:off x="636725" y="1858650"/>
            <a:ext cx="4840200" cy="18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пересечения заданного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ыставление линий на кадре для мониторинга их пересечения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лассификация объектов по зонам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У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ведомления о пересечении границ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времени нахождения объектов в зоне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остроение карты плотности нахождения людей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истема отличия свой/чужой по спецодежде 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внедрение в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пропускн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ую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систем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у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9"/>
          <p:cNvSpPr txBox="1"/>
          <p:nvPr/>
        </p:nvSpPr>
        <p:spPr>
          <a:xfrm>
            <a:off x="366429" y="31547"/>
            <a:ext cx="48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ФУНКЦИОНАЛ ПЛАТФОРМЫ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2" name="Google Shape;262;p40"/>
          <p:cNvSpPr txBox="1"/>
          <p:nvPr/>
        </p:nvSpPr>
        <p:spPr>
          <a:xfrm>
            <a:off x="1019175" y="1048612"/>
            <a:ext cx="41529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анализ объектов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3" name="Google Shape;263;p40"/>
          <p:cNvSpPr txBox="1"/>
          <p:nvPr/>
        </p:nvSpPr>
        <p:spPr>
          <a:xfrm>
            <a:off x="528880" y="1697150"/>
            <a:ext cx="4643100" cy="26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ыделение автомобилей и распознавание гос. номера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лассификация людей по заданным признакам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наличие каски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наличие спец-одежды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наличие рюкзака, портфеля или пакета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читывание штрихкодов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равнение объектов с эталоном для выявления различий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6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одсчет заданных объектов: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 кадре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 заданном промежутке времени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64" name="Google Shape;26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0"/>
          <p:cNvSpPr txBox="1"/>
          <p:nvPr/>
        </p:nvSpPr>
        <p:spPr>
          <a:xfrm>
            <a:off x="366430" y="31547"/>
            <a:ext cx="458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ФУНКЦИОНАЛ ПЛАТФОРМЫ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271;p41"/>
          <p:cNvSpPr txBox="1"/>
          <p:nvPr/>
        </p:nvSpPr>
        <p:spPr>
          <a:xfrm>
            <a:off x="2457450" y="793200"/>
            <a:ext cx="5765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применяемые камеры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272;p41"/>
          <p:cNvSpPr txBox="1"/>
          <p:nvPr/>
        </p:nvSpPr>
        <p:spPr>
          <a:xfrm>
            <a:off x="2046425" y="1363350"/>
            <a:ext cx="6881400" cy="31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25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IP-камеры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работа со всеми современными IP-камерами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одновременная работа с нескольким числом камер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0160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85750" lvl="0" marL="425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амеры 360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камера собственной разработки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получение развертки полной сцены вокруг камеры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2 широкоугольн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ые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линзы дают отсутствие мертвых зон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TCP/IP протокол работы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встроенный мини-компьютер для первичной обработки видео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0160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85750" lvl="0" marL="425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тереокамеры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камера собственной разработки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два объектива со стереоскопическим зрением, аналогичным человеческому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1" marL="781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получение карты глубин и более качественное распознавание и выделение объектов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73" name="Google Shape;27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825" y="1039500"/>
            <a:ext cx="1452626" cy="10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1862" y="2182300"/>
            <a:ext cx="574325" cy="12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6613" y="3559475"/>
            <a:ext cx="1324800" cy="99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1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2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-125" y="251332"/>
            <a:ext cx="9144000" cy="45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506" y="1141815"/>
            <a:ext cx="8888738" cy="281623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2"/>
          <p:cNvSpPr txBox="1"/>
          <p:nvPr/>
        </p:nvSpPr>
        <p:spPr>
          <a:xfrm>
            <a:off x="1926125" y="2013091"/>
            <a:ext cx="5291400" cy="1073700"/>
          </a:xfrm>
          <a:prstGeom prst="rect">
            <a:avLst/>
          </a:prstGeom>
          <a:noFill/>
          <a:ln cap="flat" cmpd="sng" w="19050">
            <a:solidFill>
              <a:srgbClr val="314E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ru" sz="48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ПОРТФОЛИО</a:t>
            </a:r>
            <a:endParaRPr b="1" i="0" sz="4800" u="none" cap="none" strike="noStrike">
              <a:solidFill>
                <a:srgbClr val="314E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0" name="Google Shape;290;p43"/>
          <p:cNvSpPr txBox="1"/>
          <p:nvPr/>
        </p:nvSpPr>
        <p:spPr>
          <a:xfrm>
            <a:off x="2895600" y="650525"/>
            <a:ext cx="32271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метрополитен</a:t>
            </a:r>
            <a:endParaRPr b="1" i="0" sz="30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43"/>
          <p:cNvSpPr txBox="1"/>
          <p:nvPr/>
        </p:nvSpPr>
        <p:spPr>
          <a:xfrm>
            <a:off x="2996684" y="1196825"/>
            <a:ext cx="28044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ТРАНСПОРТНАЯ БЕЗОПАСНОСТЬ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92" name="Google Shape;29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350" y="789900"/>
            <a:ext cx="14478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290825"/>
            <a:ext cx="1466850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1125" y="3751525"/>
            <a:ext cx="143827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59750" y="820600"/>
            <a:ext cx="150495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59750" y="2290825"/>
            <a:ext cx="1476375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64513" y="3751525"/>
            <a:ext cx="1466850" cy="12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397493" y="1650475"/>
            <a:ext cx="2002758" cy="1247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9" name="Google Shape;299;p43"/>
          <p:cNvCxnSpPr>
            <a:stCxn id="298" idx="1"/>
            <a:endCxn id="292" idx="3"/>
          </p:cNvCxnSpPr>
          <p:nvPr/>
        </p:nvCxnSpPr>
        <p:spPr>
          <a:xfrm rot="10800000">
            <a:off x="1624193" y="1418463"/>
            <a:ext cx="1773300" cy="855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Google Shape;300;p43"/>
          <p:cNvCxnSpPr>
            <a:stCxn id="298" idx="1"/>
            <a:endCxn id="293" idx="3"/>
          </p:cNvCxnSpPr>
          <p:nvPr/>
        </p:nvCxnSpPr>
        <p:spPr>
          <a:xfrm flipH="1">
            <a:off x="1619393" y="2274363"/>
            <a:ext cx="1778100" cy="6402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1" name="Google Shape;301;p43"/>
          <p:cNvCxnSpPr>
            <a:stCxn id="298" idx="1"/>
            <a:endCxn id="294" idx="3"/>
          </p:cNvCxnSpPr>
          <p:nvPr/>
        </p:nvCxnSpPr>
        <p:spPr>
          <a:xfrm flipH="1">
            <a:off x="1619393" y="2274363"/>
            <a:ext cx="1778100" cy="2110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" name="Google Shape;302;p43"/>
          <p:cNvCxnSpPr>
            <a:stCxn id="298" idx="3"/>
            <a:endCxn id="295" idx="1"/>
          </p:cNvCxnSpPr>
          <p:nvPr/>
        </p:nvCxnSpPr>
        <p:spPr>
          <a:xfrm flipH="1" rot="10800000">
            <a:off x="5400251" y="1449363"/>
            <a:ext cx="2059500" cy="825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3" name="Google Shape;303;p43"/>
          <p:cNvCxnSpPr>
            <a:stCxn id="298" idx="3"/>
            <a:endCxn id="296" idx="1"/>
          </p:cNvCxnSpPr>
          <p:nvPr/>
        </p:nvCxnSpPr>
        <p:spPr>
          <a:xfrm>
            <a:off x="5400251" y="2274363"/>
            <a:ext cx="2059500" cy="640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4" name="Google Shape;304;p43"/>
          <p:cNvCxnSpPr>
            <a:stCxn id="298" idx="3"/>
            <a:endCxn id="297" idx="1"/>
          </p:cNvCxnSpPr>
          <p:nvPr/>
        </p:nvCxnSpPr>
        <p:spPr>
          <a:xfrm>
            <a:off x="5400251" y="2274363"/>
            <a:ext cx="2064300" cy="21153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5" name="Google Shape;305;p43"/>
          <p:cNvSpPr txBox="1"/>
          <p:nvPr/>
        </p:nvSpPr>
        <p:spPr>
          <a:xfrm>
            <a:off x="2893900" y="3031276"/>
            <a:ext cx="32271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Оставленные предметы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Скопление людей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Запрещенная зона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Агрессивное поведение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Запрещенное направление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Нетипичное изменение в сцене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06" name="Google Shape;306;p4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3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/>
          <p:nvPr/>
        </p:nvSpPr>
        <p:spPr>
          <a:xfrm>
            <a:off x="514350" y="772850"/>
            <a:ext cx="8180700" cy="1437000"/>
          </a:xfrm>
          <a:prstGeom prst="rect">
            <a:avLst/>
          </a:prstGeom>
          <a:solidFill>
            <a:srgbClr val="F2F2F2"/>
          </a:solidFill>
          <a:ln cap="flat" cmpd="sng" w="25400">
            <a:solidFill>
              <a:srgbClr val="314E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6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26"/>
          <p:cNvSpPr txBox="1"/>
          <p:nvPr/>
        </p:nvSpPr>
        <p:spPr>
          <a:xfrm>
            <a:off x="179525" y="2569700"/>
            <a:ext cx="6883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Решает широкий спектр задач: безопасность, мониторинг и сбор статистики,                 промышленные задачи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Основана на инновационных алгоритмах распознаваниях объектов и алгоритмах                   машинного обучения российской разработки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Работает с различными типами современных видеокамер и серверов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Обладает свойствами линейного масштабирования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Позволяет легко подключать и настраивать необходимые модули для оптимального                 решения конкретной задачи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Имеет возможность интеграции в уже существующее решение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Хранение видеопотоков и данных распознавания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643825" y="796962"/>
            <a:ext cx="7856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Решение OMV представляет собой универсальную </a:t>
            </a: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платформу для видеонаблюдения</a:t>
            </a: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, 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 возможностью встраивания “умных” </a:t>
            </a: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модулей видеоанализа</a:t>
            </a: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и позволяющее анализировать 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широкий ряд ситуаций в автоматическом режиме.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Продуктом является </a:t>
            </a: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программно-аппаратный комплекс</a:t>
            </a: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, который имеет как независимое                   применение, так и интеграцию в уже существующие системы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2" name="Google Shape;11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28650" y="2471250"/>
            <a:ext cx="1776475" cy="2354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3" name="Google Shape;313;p44"/>
          <p:cNvSpPr txBox="1"/>
          <p:nvPr/>
        </p:nvSpPr>
        <p:spPr>
          <a:xfrm>
            <a:off x="722075" y="761387"/>
            <a:ext cx="5765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транспорт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4" name="Google Shape;314;p44"/>
          <p:cNvSpPr txBox="1"/>
          <p:nvPr/>
        </p:nvSpPr>
        <p:spPr>
          <a:xfrm>
            <a:off x="322400" y="1377162"/>
            <a:ext cx="65262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Подсчет пассажиров в общественном наземном транспорте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Получение статистики пассажиропотока в разные периоды времени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Обнаружение давки и переполненности автобуса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Работа в реальном времени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5" name="Google Shape;315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1416" y="2912725"/>
            <a:ext cx="2811084" cy="200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2550" y="2912725"/>
            <a:ext cx="3192225" cy="200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4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5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4" name="Google Shape;324;p45"/>
          <p:cNvSpPr txBox="1"/>
          <p:nvPr/>
        </p:nvSpPr>
        <p:spPr>
          <a:xfrm>
            <a:off x="866115" y="676087"/>
            <a:ext cx="5765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система офисного контроля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5" name="Google Shape;325;p45"/>
          <p:cNvSpPr txBox="1"/>
          <p:nvPr/>
        </p:nvSpPr>
        <p:spPr>
          <a:xfrm>
            <a:off x="427965" y="1250499"/>
            <a:ext cx="7029900" cy="13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движущихся объектов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онтроль нахождения в зонах повышенной 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пределение перемещения объектов в ночное время суток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нтеграция с пропускной системой для идентификации посетителей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спользование камер 360 для полного охвата помещения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бработка данных на ПК с проводным подключением камер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У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ведомления о перемещениях в ночное время и в зонах повышенной 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6" name="Google Shape;32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208" y="2917425"/>
            <a:ext cx="3562142" cy="2073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5"/>
          <p:cNvSpPr/>
          <p:nvPr/>
        </p:nvSpPr>
        <p:spPr>
          <a:xfrm>
            <a:off x="5479600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получение видео на ПК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8" name="Google Shape;328;p45"/>
          <p:cNvSpPr/>
          <p:nvPr/>
        </p:nvSpPr>
        <p:spPr>
          <a:xfrm>
            <a:off x="7330250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поиск объектов в движении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9" name="Google Shape;329;p45"/>
          <p:cNvSpPr/>
          <p:nvPr/>
        </p:nvSpPr>
        <p:spPr>
          <a:xfrm>
            <a:off x="7304450" y="3226500"/>
            <a:ext cx="1396500" cy="6930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получение параметров объекта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0" name="Google Shape;330;p45"/>
          <p:cNvSpPr/>
          <p:nvPr/>
        </p:nvSpPr>
        <p:spPr>
          <a:xfrm>
            <a:off x="5479600" y="3226500"/>
            <a:ext cx="1344900" cy="6930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отображение видео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с маркерами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1" name="Google Shape;331;p45"/>
          <p:cNvSpPr/>
          <p:nvPr/>
        </p:nvSpPr>
        <p:spPr>
          <a:xfrm>
            <a:off x="7304450" y="250730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формирование статистики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2" name="Google Shape;332;p45"/>
          <p:cNvSpPr/>
          <p:nvPr/>
        </p:nvSpPr>
        <p:spPr>
          <a:xfrm>
            <a:off x="7304450" y="167695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сохранение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на ПК на 10 дней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33" name="Google Shape;333;p45"/>
          <p:cNvCxnSpPr>
            <a:stCxn id="327" idx="3"/>
            <a:endCxn id="328" idx="1"/>
          </p:cNvCxnSpPr>
          <p:nvPr/>
        </p:nvCxnSpPr>
        <p:spPr>
          <a:xfrm>
            <a:off x="6824500" y="4479550"/>
            <a:ext cx="5058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4" name="Google Shape;334;p45"/>
          <p:cNvCxnSpPr>
            <a:stCxn id="328" idx="0"/>
            <a:endCxn id="329" idx="2"/>
          </p:cNvCxnSpPr>
          <p:nvPr/>
        </p:nvCxnSpPr>
        <p:spPr>
          <a:xfrm rot="10800000">
            <a:off x="8002700" y="3919600"/>
            <a:ext cx="0" cy="3246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5" name="Google Shape;335;p45"/>
          <p:cNvCxnSpPr>
            <a:stCxn id="329" idx="1"/>
            <a:endCxn id="330" idx="3"/>
          </p:cNvCxnSpPr>
          <p:nvPr/>
        </p:nvCxnSpPr>
        <p:spPr>
          <a:xfrm rot="10800000">
            <a:off x="6824450" y="3573000"/>
            <a:ext cx="4800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6" name="Google Shape;336;p45"/>
          <p:cNvCxnSpPr>
            <a:stCxn id="329" idx="0"/>
            <a:endCxn id="331" idx="2"/>
          </p:cNvCxnSpPr>
          <p:nvPr/>
        </p:nvCxnSpPr>
        <p:spPr>
          <a:xfrm rot="10800000">
            <a:off x="8002700" y="297810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7" name="Google Shape;337;p45"/>
          <p:cNvCxnSpPr>
            <a:stCxn id="331" idx="0"/>
            <a:endCxn id="332" idx="2"/>
          </p:cNvCxnSpPr>
          <p:nvPr/>
        </p:nvCxnSpPr>
        <p:spPr>
          <a:xfrm rot="10800000">
            <a:off x="8002700" y="2147600"/>
            <a:ext cx="0" cy="3597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8" name="Google Shape;338;p45"/>
          <p:cNvCxnSpPr>
            <a:endCxn id="327" idx="1"/>
          </p:cNvCxnSpPr>
          <p:nvPr/>
        </p:nvCxnSpPr>
        <p:spPr>
          <a:xfrm>
            <a:off x="4201300" y="4479550"/>
            <a:ext cx="12783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9" name="Google Shape;339;p45"/>
          <p:cNvCxnSpPr>
            <a:stCxn id="330" idx="1"/>
            <a:endCxn id="326" idx="3"/>
          </p:cNvCxnSpPr>
          <p:nvPr/>
        </p:nvCxnSpPr>
        <p:spPr>
          <a:xfrm flipH="1">
            <a:off x="4201300" y="3573000"/>
            <a:ext cx="1278300" cy="3813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340" name="Google Shape;340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5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6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7" name="Google Shape;347;p46"/>
          <p:cNvSpPr txBox="1"/>
          <p:nvPr/>
        </p:nvSpPr>
        <p:spPr>
          <a:xfrm>
            <a:off x="992800" y="588250"/>
            <a:ext cx="5765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умная парковка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8" name="Google Shape;348;p46"/>
          <p:cNvSpPr txBox="1"/>
          <p:nvPr/>
        </p:nvSpPr>
        <p:spPr>
          <a:xfrm>
            <a:off x="546120" y="978163"/>
            <a:ext cx="7029900" cy="14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З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акрытая парковка для сотрудников организации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абота в автоматическом режиме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дентификация гос. номера и сравнение с базой данных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нлайн редактирование базы данных номеров и просмотр статистики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азные права доступа: одноразовые, временные и постоянные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абота с несколькими парковками в онлайн-режиме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нтеграция с современными модулями парковки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49" name="Google Shape;349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2850" y="2892200"/>
            <a:ext cx="3669096" cy="20736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0" name="Google Shape;350;p46"/>
          <p:cNvCxnSpPr/>
          <p:nvPr/>
        </p:nvCxnSpPr>
        <p:spPr>
          <a:xfrm>
            <a:off x="3630700" y="4479550"/>
            <a:ext cx="18489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51" name="Google Shape;351;p46"/>
          <p:cNvSpPr/>
          <p:nvPr/>
        </p:nvSpPr>
        <p:spPr>
          <a:xfrm>
            <a:off x="7320150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определение гос. номера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2" name="Google Shape;352;p46"/>
          <p:cNvSpPr/>
          <p:nvPr/>
        </p:nvSpPr>
        <p:spPr>
          <a:xfrm>
            <a:off x="5479600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отправка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в облако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3" name="Google Shape;353;p46"/>
          <p:cNvSpPr/>
          <p:nvPr/>
        </p:nvSpPr>
        <p:spPr>
          <a:xfrm>
            <a:off x="7320150" y="332085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поиск номера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в базе данных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4" name="Google Shape;354;p46"/>
          <p:cNvSpPr/>
          <p:nvPr/>
        </p:nvSpPr>
        <p:spPr>
          <a:xfrm>
            <a:off x="5479600" y="332085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принятие решения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55" name="Google Shape;355;p46"/>
          <p:cNvCxnSpPr>
            <a:stCxn id="354" idx="1"/>
            <a:endCxn id="349" idx="1"/>
          </p:cNvCxnSpPr>
          <p:nvPr/>
        </p:nvCxnSpPr>
        <p:spPr>
          <a:xfrm flipH="1">
            <a:off x="992800" y="3556200"/>
            <a:ext cx="4486800" cy="372900"/>
          </a:xfrm>
          <a:prstGeom prst="bentConnector5">
            <a:avLst>
              <a:gd fmla="val 9112" name="adj1"/>
              <a:gd fmla="val -241921" name="adj2"/>
              <a:gd fmla="val 105306" name="adj3"/>
            </a:avLst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56" name="Google Shape;356;p46"/>
          <p:cNvSpPr/>
          <p:nvPr/>
        </p:nvSpPr>
        <p:spPr>
          <a:xfrm>
            <a:off x="7153275" y="2140988"/>
            <a:ext cx="16764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приложения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для управление БЛ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57" name="Google Shape;357;p46"/>
          <p:cNvCxnSpPr>
            <a:stCxn id="356" idx="2"/>
            <a:endCxn id="353" idx="0"/>
          </p:cNvCxnSpPr>
          <p:nvPr/>
        </p:nvCxnSpPr>
        <p:spPr>
          <a:xfrm>
            <a:off x="7991475" y="2611688"/>
            <a:ext cx="1200" cy="7092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58" name="Google Shape;358;p46"/>
          <p:cNvCxnSpPr>
            <a:stCxn id="352" idx="3"/>
            <a:endCxn id="351" idx="1"/>
          </p:cNvCxnSpPr>
          <p:nvPr/>
        </p:nvCxnSpPr>
        <p:spPr>
          <a:xfrm>
            <a:off x="6824500" y="4479550"/>
            <a:ext cx="4956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9" name="Google Shape;359;p46"/>
          <p:cNvCxnSpPr>
            <a:stCxn id="351" idx="0"/>
            <a:endCxn id="353" idx="2"/>
          </p:cNvCxnSpPr>
          <p:nvPr/>
        </p:nvCxnSpPr>
        <p:spPr>
          <a:xfrm rot="10800000">
            <a:off x="7992600" y="3791500"/>
            <a:ext cx="0" cy="4527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60" name="Google Shape;360;p46"/>
          <p:cNvCxnSpPr>
            <a:stCxn id="353" idx="1"/>
            <a:endCxn id="354" idx="3"/>
          </p:cNvCxnSpPr>
          <p:nvPr/>
        </p:nvCxnSpPr>
        <p:spPr>
          <a:xfrm rot="10800000">
            <a:off x="6824550" y="3556200"/>
            <a:ext cx="4956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361" name="Google Shape;361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6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7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8" name="Google Shape;368;p47"/>
          <p:cNvSpPr txBox="1"/>
          <p:nvPr/>
        </p:nvSpPr>
        <p:spPr>
          <a:xfrm>
            <a:off x="530618" y="723232"/>
            <a:ext cx="5765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охрана частного дома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9" name="Google Shape;369;p47"/>
          <p:cNvSpPr txBox="1"/>
          <p:nvPr/>
        </p:nvSpPr>
        <p:spPr>
          <a:xfrm>
            <a:off x="116864" y="1269581"/>
            <a:ext cx="5696400" cy="15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спользование стандартных и 360 камер для полного покрытия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етекция пересечения периметра участка и дома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тправка уведомлений при пересечении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нтеграция в сигнализацию дома 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дентификация стоящих автомобилей и людей возле участка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нлайн просмотр камер и информации со смартфона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лассификация объектов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70" name="Google Shape;37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105" y="2954049"/>
            <a:ext cx="4773727" cy="189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7"/>
          <p:cNvSpPr/>
          <p:nvPr/>
        </p:nvSpPr>
        <p:spPr>
          <a:xfrm>
            <a:off x="5958675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получение видео на ПК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2" name="Google Shape;372;p47"/>
          <p:cNvSpPr/>
          <p:nvPr/>
        </p:nvSpPr>
        <p:spPr>
          <a:xfrm>
            <a:off x="7582400" y="42442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поиск объектов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3" name="Google Shape;373;p47"/>
          <p:cNvSpPr/>
          <p:nvPr/>
        </p:nvSpPr>
        <p:spPr>
          <a:xfrm>
            <a:off x="7582400" y="3378900"/>
            <a:ext cx="13449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идентификация объектов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4" name="Google Shape;374;p47"/>
          <p:cNvSpPr/>
          <p:nvPr/>
        </p:nvSpPr>
        <p:spPr>
          <a:xfrm>
            <a:off x="5958675" y="3267750"/>
            <a:ext cx="1344900" cy="6930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отображение видео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с маркерами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47"/>
          <p:cNvSpPr/>
          <p:nvPr/>
        </p:nvSpPr>
        <p:spPr>
          <a:xfrm>
            <a:off x="7556600" y="251360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анализ данных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6" name="Google Shape;376;p47"/>
          <p:cNvSpPr/>
          <p:nvPr/>
        </p:nvSpPr>
        <p:spPr>
          <a:xfrm>
            <a:off x="7556600" y="165750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отправка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в облако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7" name="Google Shape;377;p47"/>
          <p:cNvSpPr/>
          <p:nvPr/>
        </p:nvSpPr>
        <p:spPr>
          <a:xfrm>
            <a:off x="7556600" y="80140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просмотр видео на смартфоне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8" name="Google Shape;378;p47"/>
          <p:cNvSpPr/>
          <p:nvPr/>
        </p:nvSpPr>
        <p:spPr>
          <a:xfrm>
            <a:off x="5907075" y="801400"/>
            <a:ext cx="1396500" cy="470700"/>
          </a:xfrm>
          <a:prstGeom prst="rect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уведомления 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на смартфоне</a:t>
            </a:r>
            <a:endParaRPr b="0" i="0" sz="12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79" name="Google Shape;379;p47"/>
          <p:cNvCxnSpPr>
            <a:endCxn id="371" idx="1"/>
          </p:cNvCxnSpPr>
          <p:nvPr/>
        </p:nvCxnSpPr>
        <p:spPr>
          <a:xfrm>
            <a:off x="5177775" y="4479550"/>
            <a:ext cx="7809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0" name="Google Shape;380;p47"/>
          <p:cNvCxnSpPr>
            <a:stCxn id="371" idx="3"/>
            <a:endCxn id="372" idx="1"/>
          </p:cNvCxnSpPr>
          <p:nvPr/>
        </p:nvCxnSpPr>
        <p:spPr>
          <a:xfrm>
            <a:off x="7303575" y="4479550"/>
            <a:ext cx="2787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1" name="Google Shape;381;p47"/>
          <p:cNvCxnSpPr>
            <a:stCxn id="372" idx="0"/>
            <a:endCxn id="373" idx="2"/>
          </p:cNvCxnSpPr>
          <p:nvPr/>
        </p:nvCxnSpPr>
        <p:spPr>
          <a:xfrm rot="10800000">
            <a:off x="8254850" y="3849700"/>
            <a:ext cx="0" cy="3945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2" name="Google Shape;382;p47"/>
          <p:cNvCxnSpPr>
            <a:stCxn id="373" idx="0"/>
            <a:endCxn id="375" idx="2"/>
          </p:cNvCxnSpPr>
          <p:nvPr/>
        </p:nvCxnSpPr>
        <p:spPr>
          <a:xfrm rot="10800000">
            <a:off x="8254850" y="2984400"/>
            <a:ext cx="0" cy="3945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3" name="Google Shape;383;p47"/>
          <p:cNvCxnSpPr>
            <a:stCxn id="375" idx="0"/>
            <a:endCxn id="376" idx="2"/>
          </p:cNvCxnSpPr>
          <p:nvPr/>
        </p:nvCxnSpPr>
        <p:spPr>
          <a:xfrm rot="10800000">
            <a:off x="8254850" y="2128100"/>
            <a:ext cx="0" cy="3855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4" name="Google Shape;384;p47"/>
          <p:cNvCxnSpPr>
            <a:stCxn id="376" idx="0"/>
            <a:endCxn id="377" idx="2"/>
          </p:cNvCxnSpPr>
          <p:nvPr/>
        </p:nvCxnSpPr>
        <p:spPr>
          <a:xfrm rot="10800000">
            <a:off x="8254850" y="1272000"/>
            <a:ext cx="0" cy="38550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5" name="Google Shape;385;p47"/>
          <p:cNvCxnSpPr>
            <a:stCxn id="373" idx="1"/>
            <a:endCxn id="374" idx="3"/>
          </p:cNvCxnSpPr>
          <p:nvPr/>
        </p:nvCxnSpPr>
        <p:spPr>
          <a:xfrm rot="10800000">
            <a:off x="7303700" y="3614250"/>
            <a:ext cx="2787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6" name="Google Shape;386;p47"/>
          <p:cNvCxnSpPr>
            <a:stCxn id="374" idx="1"/>
          </p:cNvCxnSpPr>
          <p:nvPr/>
        </p:nvCxnSpPr>
        <p:spPr>
          <a:xfrm rot="10800000">
            <a:off x="5177775" y="3614250"/>
            <a:ext cx="780900" cy="0"/>
          </a:xfrm>
          <a:prstGeom prst="straightConnector1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87" name="Google Shape;387;p47"/>
          <p:cNvCxnSpPr>
            <a:stCxn id="376" idx="1"/>
            <a:endCxn id="378" idx="2"/>
          </p:cNvCxnSpPr>
          <p:nvPr/>
        </p:nvCxnSpPr>
        <p:spPr>
          <a:xfrm rot="10800000">
            <a:off x="6605300" y="1272150"/>
            <a:ext cx="951300" cy="620700"/>
          </a:xfrm>
          <a:prstGeom prst="bentConnector2">
            <a:avLst/>
          </a:prstGeom>
          <a:noFill/>
          <a:ln cap="flat" cmpd="sng" w="9525">
            <a:solidFill>
              <a:srgbClr val="314E59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388" name="Google Shape;388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7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95" name="Google Shape;39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9350" y="1258275"/>
            <a:ext cx="2047875" cy="28670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8"/>
          <p:cNvSpPr txBox="1"/>
          <p:nvPr/>
        </p:nvSpPr>
        <p:spPr>
          <a:xfrm>
            <a:off x="570550" y="1448775"/>
            <a:ext cx="5039700" cy="10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Постановление Правительства РФ № 969 от 26.09.2016 года 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«Об утверждении требований к функциональным свойствам технических средств обеспечения транспортной безопасности </a:t>
            </a:r>
            <a:endParaRPr b="1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 Правил обязательной сертификации технических средств обеспечения транспортной безопасности». </a:t>
            </a:r>
            <a:endParaRPr b="1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7" name="Google Shape;397;p48"/>
          <p:cNvSpPr txBox="1"/>
          <p:nvPr/>
        </p:nvSpPr>
        <p:spPr>
          <a:xfrm>
            <a:off x="570550" y="2921700"/>
            <a:ext cx="5204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Соблюдение требований является </a:t>
            </a:r>
            <a:r>
              <a:rPr b="1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обязательным условием</a:t>
            </a: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0" i="0" sz="12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для законного осуществления деятельности на объектах транспортных инфраструктурах в части соответствия технических средств для обеспечения  транспортной безопасности.</a:t>
            </a:r>
            <a:endParaRPr b="0" i="0" sz="1400" u="none" cap="none" strike="noStrike">
              <a:solidFill>
                <a:srgbClr val="4242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8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СЕРТИФИКАЦИЯ ФСБ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/>
          <p:nvPr/>
        </p:nvSpPr>
        <p:spPr>
          <a:xfrm>
            <a:off x="4210049" y="0"/>
            <a:ext cx="4933800" cy="51435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067" y="1830394"/>
            <a:ext cx="2272500" cy="7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9"/>
          <p:cNvSpPr txBox="1"/>
          <p:nvPr/>
        </p:nvSpPr>
        <p:spPr>
          <a:xfrm>
            <a:off x="4667587" y="2704193"/>
            <a:ext cx="40188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" sz="3600" u="none" cap="none" strike="noStrik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Ωlab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ТЕХНИЧЕСКАЯ ЛАБОРАТОРИЯ</a:t>
            </a:r>
            <a:endParaRPr b="0" i="0" sz="1600" u="none" cap="none" strike="noStrike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07" name="Google Shape;407;p49"/>
          <p:cNvSpPr txBox="1"/>
          <p:nvPr/>
        </p:nvSpPr>
        <p:spPr>
          <a:xfrm>
            <a:off x="747794" y="2579224"/>
            <a:ext cx="2729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u" sz="36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ПАРТНЁРЫ</a:t>
            </a:r>
            <a:endParaRPr b="1" i="0" sz="1800" u="none" cap="none" strike="noStrike">
              <a:solidFill>
                <a:srgbClr val="314E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08" name="Google Shape;408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26696" y="1586803"/>
            <a:ext cx="2562215" cy="487182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9"/>
          <p:cNvSpPr txBox="1"/>
          <p:nvPr/>
        </p:nvSpPr>
        <p:spPr>
          <a:xfrm>
            <a:off x="6439221" y="2411805"/>
            <a:ext cx="1167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0"/>
          <p:cNvSpPr/>
          <p:nvPr/>
        </p:nvSpPr>
        <p:spPr>
          <a:xfrm>
            <a:off x="4210049" y="0"/>
            <a:ext cx="4933800" cy="51435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50"/>
          <p:cNvSpPr txBox="1"/>
          <p:nvPr/>
        </p:nvSpPr>
        <p:spPr>
          <a:xfrm>
            <a:off x="4735867" y="395569"/>
            <a:ext cx="4119300" cy="3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www.omv-tech.com</a:t>
            </a:r>
            <a:endParaRPr b="1" i="0" sz="2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руководитель проекта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Соколов Александр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 (921) 913-26-69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soka@gkomega.ru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технический директор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Кобак Антон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 (904) 637-01-37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kobak@gkomega.ru</a:t>
            </a:r>
            <a:endParaRPr b="0" i="0" sz="1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6" name="Google Shape;416;p50"/>
          <p:cNvSpPr txBox="1"/>
          <p:nvPr/>
        </p:nvSpPr>
        <p:spPr>
          <a:xfrm>
            <a:off x="4735867" y="4342372"/>
            <a:ext cx="19995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Санкт-Петербург, 2019</a:t>
            </a:r>
            <a:endParaRPr b="0" i="0" sz="12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17" name="Google Shape;41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823" y="1830394"/>
            <a:ext cx="2272500" cy="7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50"/>
          <p:cNvSpPr txBox="1"/>
          <p:nvPr/>
        </p:nvSpPr>
        <p:spPr>
          <a:xfrm>
            <a:off x="747795" y="2579224"/>
            <a:ext cx="28146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u" sz="36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КОНТАКТЫ</a:t>
            </a:r>
            <a:endParaRPr b="1" i="0" sz="1800" u="none" cap="none" strike="noStrike">
              <a:solidFill>
                <a:srgbClr val="314E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     ВОЗМОЖНОСТИ МОДУЛЕЙ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321050" y="593025"/>
            <a:ext cx="5089200" cy="38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323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Распознавание л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иц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Детекция объекта в запрещенной зоне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Обнаружение оставленных предметов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наличия униформы и спец. одежды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Детектор движений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Подсчет людей или объектов в кадре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заданного объекта</a:t>
            </a:r>
            <a:endParaRPr sz="1100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Обнаружение и определение типа ТС и распознавание гос. номера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Слежение за объектом с разных камер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скопления людей и агрессивного поведения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Анализ поведения покупателя и сбор потребительской статистики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Детекция движения в запрещенном направлении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Классификация типов объектов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71450" lvl="0" marL="32385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Работа при слабом освещении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1" name="Google Shape;12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9185" y="1043500"/>
            <a:ext cx="348615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28"/>
          <p:cNvSpPr txBox="1"/>
          <p:nvPr/>
        </p:nvSpPr>
        <p:spPr>
          <a:xfrm>
            <a:off x="3692900" y="1240725"/>
            <a:ext cx="4422300" cy="23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Использование баз данных для хранения информации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Хранение видеороликов заданный период времени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Отдельное хранение логов с фото 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временем событий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Индивидуальная настройка функционала и параметров для каждой камеры в системе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Интеграция как на уровне софта, так и на аппаратном уровне к уже имеющимся решени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ям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Параллельная работа с несколькими видеокамерами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Информировани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пользователя в случае нарушений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Гибкая настройка параметров модулей и легкое внесение объектов для распознавани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Интеграция с мобильными устройствами                                             и удаленными ПК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9" name="Google Shape;12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8"/>
          <p:cNvSpPr txBox="1"/>
          <p:nvPr/>
        </p:nvSpPr>
        <p:spPr>
          <a:xfrm>
            <a:off x="366429" y="31547"/>
            <a:ext cx="48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ВОЗМОЖНОСТИ ПЛАТФОРМЫ</a:t>
            </a:r>
            <a:endParaRPr/>
          </a:p>
        </p:txBody>
      </p:sp>
      <p:pic>
        <p:nvPicPr>
          <p:cNvPr id="131" name="Google Shape;13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5877" y="1655402"/>
            <a:ext cx="2068873" cy="2068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9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-125" y="251332"/>
            <a:ext cx="9144000" cy="45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506" y="1141815"/>
            <a:ext cx="8888738" cy="281623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9"/>
          <p:cNvSpPr txBox="1"/>
          <p:nvPr/>
        </p:nvSpPr>
        <p:spPr>
          <a:xfrm>
            <a:off x="1926125" y="2013091"/>
            <a:ext cx="5291400" cy="1073700"/>
          </a:xfrm>
          <a:prstGeom prst="rect">
            <a:avLst/>
          </a:prstGeom>
          <a:noFill/>
          <a:ln cap="flat" cmpd="sng" w="19050">
            <a:solidFill>
              <a:srgbClr val="314E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ru" sz="48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ПРИМЕНЕНИЕ</a:t>
            </a:r>
            <a:endParaRPr b="1" i="0" sz="4800" u="none" cap="none" strike="noStrike">
              <a:solidFill>
                <a:srgbClr val="314E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9052" y="3068729"/>
            <a:ext cx="1159296" cy="1167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9043" y="1151983"/>
            <a:ext cx="1119864" cy="1143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16252" y="1150009"/>
            <a:ext cx="1159296" cy="1159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82550" y="2982163"/>
            <a:ext cx="1214500" cy="120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0159" y="3013721"/>
            <a:ext cx="1167182" cy="1143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927368" y="3118383"/>
            <a:ext cx="1119864" cy="1143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04102" y="1150009"/>
            <a:ext cx="1159296" cy="1159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514089" y="1165782"/>
            <a:ext cx="1143523" cy="112776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0"/>
          <p:cNvSpPr txBox="1"/>
          <p:nvPr/>
        </p:nvSpPr>
        <p:spPr>
          <a:xfrm>
            <a:off x="539737" y="2336400"/>
            <a:ext cx="38556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транспортная безопасность, стадионы</a:t>
            </a:r>
            <a:endParaRPr b="0" i="0" sz="1100" u="none" cap="none" strike="noStrike">
              <a:solidFill>
                <a:srgbClr val="314E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0"/>
          <p:cNvSpPr txBox="1"/>
          <p:nvPr/>
        </p:nvSpPr>
        <p:spPr>
          <a:xfrm>
            <a:off x="4901225" y="2336400"/>
            <a:ext cx="38556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банк</a:t>
            </a:r>
            <a:r>
              <a:rPr lang="ru" sz="1100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и</a:t>
            </a:r>
            <a:r>
              <a:rPr b="0" i="0" lang="ru" sz="11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 и госучреждения</a:t>
            </a:r>
            <a:endParaRPr b="0" i="0" sz="1100" u="none" cap="none" strike="noStrike">
              <a:solidFill>
                <a:srgbClr val="314E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0"/>
          <p:cNvSpPr txBox="1"/>
          <p:nvPr/>
        </p:nvSpPr>
        <p:spPr>
          <a:xfrm>
            <a:off x="539737" y="4235925"/>
            <a:ext cx="38556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промышленность и энергетика</a:t>
            </a:r>
            <a:endParaRPr b="0" i="0" sz="1100" u="none" cap="none" strike="noStrike">
              <a:solidFill>
                <a:srgbClr val="314E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0"/>
          <p:cNvSpPr txBox="1"/>
          <p:nvPr/>
        </p:nvSpPr>
        <p:spPr>
          <a:xfrm>
            <a:off x="4901225" y="4235925"/>
            <a:ext cx="38556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314E59"/>
                </a:solidFill>
                <a:latin typeface="Raleway"/>
                <a:ea typeface="Raleway"/>
                <a:cs typeface="Raleway"/>
                <a:sym typeface="Raleway"/>
              </a:rPr>
              <a:t>общественные места</a:t>
            </a:r>
            <a:endParaRPr b="0" i="0" sz="1100" u="none" cap="none" strike="noStrike">
              <a:solidFill>
                <a:srgbClr val="314E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3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ОБЛАСТИ ПРИМЕНЕНИЯ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31"/>
          <p:cNvSpPr txBox="1"/>
          <p:nvPr/>
        </p:nvSpPr>
        <p:spPr>
          <a:xfrm>
            <a:off x="889419" y="727350"/>
            <a:ext cx="4462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транспортная безопасность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4" name="Google Shape;164;p31"/>
          <p:cNvSpPr txBox="1"/>
          <p:nvPr/>
        </p:nvSpPr>
        <p:spPr>
          <a:xfrm>
            <a:off x="889419" y="2953716"/>
            <a:ext cx="1790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результат: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31"/>
          <p:cNvSpPr txBox="1"/>
          <p:nvPr/>
        </p:nvSpPr>
        <p:spPr>
          <a:xfrm>
            <a:off x="366430" y="1273650"/>
            <a:ext cx="45450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Обнаружени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е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оставленных предметов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Обнаружение мест скопления людей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Детект нахождени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я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человека в запретной зоне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Детект агрессивного поведения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прохода в запрещенном направлении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нетипичного изменения сцены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66;p31"/>
          <p:cNvSpPr txBox="1"/>
          <p:nvPr/>
        </p:nvSpPr>
        <p:spPr>
          <a:xfrm>
            <a:off x="443100" y="3504650"/>
            <a:ext cx="7029900" cy="15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Повышение безопасности пассажиров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Снижение человеческого фактора при охране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Своевременное уведомление систем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ы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безопасности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Построение автоматических систем видеонаблюдения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Снижение постоянных затрат при увеличении качества обеспечения безопасности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4979" y="928440"/>
            <a:ext cx="2507025" cy="249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5" name="Google Shape;175;p32"/>
          <p:cNvSpPr txBox="1"/>
          <p:nvPr/>
        </p:nvSpPr>
        <p:spPr>
          <a:xfrm>
            <a:off x="792305" y="761700"/>
            <a:ext cx="43242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обеспечение безопасности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6" name="Google Shape;176;p32"/>
          <p:cNvSpPr txBox="1"/>
          <p:nvPr/>
        </p:nvSpPr>
        <p:spPr>
          <a:xfrm>
            <a:off x="792305" y="3163425"/>
            <a:ext cx="2476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результат: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86030" y="1297925"/>
            <a:ext cx="6136500" cy="17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движущихся объектов и их направления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Классификация объектов на людей, автомобили и другие объекты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Определение пересечения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Отслеживание объекта, в том числе при его остановке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Поиск предметов и элементов одежды: портфель, сумка, строительная                          каска и т.д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Использование камер с круговым обзором 360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286030" y="3775075"/>
            <a:ext cx="7029900" cy="15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нижение человеческого фактора при охране периметра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дновременный анализ со всех камер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остроение автоматических систем видеонаблюдения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С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нижение постоянных затрат при увеличении качества обеспечения безопасности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9" name="Google Shape;17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9642" y="941537"/>
            <a:ext cx="2497700" cy="249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2"/>
          <p:cNvSpPr txBox="1"/>
          <p:nvPr/>
        </p:nvSpPr>
        <p:spPr>
          <a:xfrm>
            <a:off x="366430" y="31547"/>
            <a:ext cx="433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ИНФОРМАЦИЯ О СИСТЕМЕ</a:t>
            </a:r>
            <a:endParaRPr b="0" i="0" sz="24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/>
          <p:nvPr/>
        </p:nvSpPr>
        <p:spPr>
          <a:xfrm>
            <a:off x="-125" y="0"/>
            <a:ext cx="9144000" cy="546300"/>
          </a:xfrm>
          <a:prstGeom prst="rect">
            <a:avLst/>
          </a:prstGeom>
          <a:solidFill>
            <a:srgbClr val="314E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838199" y="709438"/>
            <a:ext cx="43911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общественные учреждения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838199" y="3024475"/>
            <a:ext cx="25431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результат:</a:t>
            </a:r>
            <a:endParaRPr b="1" i="0" sz="24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33"/>
          <p:cNvSpPr txBox="1"/>
          <p:nvPr/>
        </p:nvSpPr>
        <p:spPr>
          <a:xfrm>
            <a:off x="408125" y="1290475"/>
            <a:ext cx="5911800" cy="18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Подсчет трафика посетителей на вход или выход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Контроль доступа через распознавания лиц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Получение данных о распределении посетителей внутри здания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олучение плотности и времени нахождения посетителей                                                      в различных точках пространства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нализ парковочных мест и трафика автотранспорта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олучение времени пребывани</a:t>
            </a: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я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 объектов в заданных зонах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33"/>
          <p:cNvSpPr txBox="1"/>
          <p:nvPr/>
        </p:nvSpPr>
        <p:spPr>
          <a:xfrm>
            <a:off x="408125" y="3504650"/>
            <a:ext cx="7029900" cy="14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Д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анные о местонахождении и количестве посетителей при возникновении ЧС для МЧС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олучение статистики о времени нахождения в очередях или ожидании посетителей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олучение статистики парковочных мест и автоматическое управление парковкой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К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онтроль эффективности действий сотрудников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14E59"/>
              </a:buClr>
              <a:buSzPts val="1200"/>
              <a:buFont typeface="Noto Sans Symbols"/>
              <a:buChar char="▪"/>
            </a:pPr>
            <a:r>
              <a:rPr lang="ru" sz="11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0" i="0" lang="ru" sz="1100" u="none" cap="none" strike="noStrike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rPr>
              <a:t>овышение качества работы с клиентами</a:t>
            </a:r>
            <a:endParaRPr b="0" i="0" sz="1100" u="none" cap="none" strike="noStrike">
              <a:solidFill>
                <a:srgbClr val="42424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91" name="Google Shape;19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1955" y="966700"/>
            <a:ext cx="2413075" cy="242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2530" y="-104225"/>
            <a:ext cx="2272499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3"/>
          <p:cNvSpPr txBox="1"/>
          <p:nvPr/>
        </p:nvSpPr>
        <p:spPr>
          <a:xfrm>
            <a:off x="366430" y="31547"/>
            <a:ext cx="458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4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СФЕРЫ ПРИМЕНЕНИЯ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